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  <p:sldMasterId id="2147483686" r:id="rId5"/>
  </p:sldMasterIdLst>
  <p:notesMasterIdLst>
    <p:notesMasterId r:id="rId20"/>
  </p:notesMasterIdLst>
  <p:handoutMasterIdLst>
    <p:handoutMasterId r:id="rId21"/>
  </p:handoutMasterIdLst>
  <p:sldIdLst>
    <p:sldId id="274" r:id="rId6"/>
    <p:sldId id="430" r:id="rId7"/>
    <p:sldId id="420" r:id="rId8"/>
    <p:sldId id="427" r:id="rId9"/>
    <p:sldId id="431" r:id="rId10"/>
    <p:sldId id="433" r:id="rId11"/>
    <p:sldId id="434" r:id="rId12"/>
    <p:sldId id="435" r:id="rId13"/>
    <p:sldId id="432" r:id="rId14"/>
    <p:sldId id="436" r:id="rId15"/>
    <p:sldId id="438" r:id="rId16"/>
    <p:sldId id="439" r:id="rId17"/>
    <p:sldId id="429" r:id="rId18"/>
    <p:sldId id="428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>
        <p:scale>
          <a:sx n="81" d="100"/>
          <a:sy n="81" d="100"/>
        </p:scale>
        <p:origin x="-8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9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0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60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5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5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09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15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2.png"/><Relationship Id="rId19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656013" y="457200"/>
            <a:ext cx="7942176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Introduction To </a:t>
            </a:r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960812" y="1600200"/>
            <a:ext cx="76373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Computer Programming?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  <p:pic>
        <p:nvPicPr>
          <p:cNvPr id="1027" name="Picture 3" descr="E:\2.Work\98-361\resources\images\programming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652" y="2612249"/>
            <a:ext cx="4849080" cy="36072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219201"/>
            <a:ext cx="11353800" cy="129539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  <a:r>
              <a:rPr lang="en-US" dirty="0"/>
              <a:t> is an integrated development environment 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/>
              <a:t>) from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Microsoft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as an IDE</a:t>
            </a:r>
            <a:endParaRPr lang="bg-BG" dirty="0"/>
          </a:p>
        </p:txBody>
      </p:sp>
      <p:pic>
        <p:nvPicPr>
          <p:cNvPr id="1026" name="Picture 2" descr="E:\2.Work\98-361\resources\images\visual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3030240"/>
            <a:ext cx="5410200" cy="31072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48870" y="2895600"/>
            <a:ext cx="6477000" cy="34351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 is used to develop:</a:t>
            </a:r>
          </a:p>
          <a:p>
            <a:pPr lvl="1"/>
            <a:r>
              <a:rPr lang="en-US" dirty="0" smtClean="0"/>
              <a:t> computer programs</a:t>
            </a:r>
          </a:p>
          <a:p>
            <a:pPr lvl="1"/>
            <a:r>
              <a:rPr lang="en-US" dirty="0" smtClean="0"/>
              <a:t> web sites</a:t>
            </a:r>
          </a:p>
          <a:p>
            <a:pPr lvl="1"/>
            <a:r>
              <a:rPr lang="en-US" dirty="0" smtClean="0"/>
              <a:t> web applications and web services.</a:t>
            </a:r>
          </a:p>
        </p:txBody>
      </p:sp>
    </p:spTree>
    <p:extLst>
      <p:ext uri="{BB962C8B-B14F-4D97-AF65-F5344CB8AC3E}">
        <p14:creationId xmlns:p14="http://schemas.microsoft.com/office/powerpoint/2010/main" val="406772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1027" name="Picture 3" descr="C:\Users\Ivo\Desktop\softuni-code-wizard-holding-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3733800" cy="328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2.Work\98-361\resources\images\example-hello-world-visual-stud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884" y="1524001"/>
            <a:ext cx="4658742" cy="2853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1529862"/>
            <a:ext cx="726623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/>
        </p:nvSpPr>
        <p:spPr>
          <a:xfrm>
            <a:off x="219562" y="2286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</a:t>
            </a:r>
            <a:r>
              <a:rPr lang="en-US" dirty="0"/>
              <a:t>E</a:t>
            </a:r>
            <a:r>
              <a:rPr lang="en-US" dirty="0" smtClean="0"/>
              <a:t>xplanation</a:t>
            </a:r>
            <a:endParaRPr lang="en-US" dirty="0"/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237146" y="1143000"/>
            <a:ext cx="4771214" cy="557035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rm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000" dirty="0" smtClean="0"/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8481788" y="1676400"/>
            <a:ext cx="3154611" cy="457200"/>
          </a:xfrm>
          <a:prstGeom prst="wedgeRoundRectCallout">
            <a:avLst>
              <a:gd name="adj1" fmla="val -209463"/>
              <a:gd name="adj2" fmla="val 1069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directive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8481789" y="2332892"/>
            <a:ext cx="3154610" cy="457200"/>
          </a:xfrm>
          <a:prstGeom prst="wedgeRoundRectCallout">
            <a:avLst>
              <a:gd name="adj1" fmla="val -185830"/>
              <a:gd name="adj2" fmla="val 621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Namespace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484965" y="2995246"/>
            <a:ext cx="3151434" cy="463062"/>
          </a:xfrm>
          <a:prstGeom prst="wedgeRoundRectCallout">
            <a:avLst>
              <a:gd name="adj1" fmla="val -174580"/>
              <a:gd name="adj2" fmla="val 26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8488141" y="3696646"/>
            <a:ext cx="3151434" cy="463062"/>
          </a:xfrm>
          <a:prstGeom prst="wedgeRoundRectCallout">
            <a:avLst>
              <a:gd name="adj1" fmla="val -110225"/>
              <a:gd name="adj2" fmla="val -243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8484965" y="4419600"/>
            <a:ext cx="3151434" cy="463062"/>
          </a:xfrm>
          <a:prstGeom prst="wedgeRoundRectCallout">
            <a:avLst>
              <a:gd name="adj1" fmla="val -106505"/>
              <a:gd name="adj2" fmla="val -799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Statement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9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7177" y="1447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What does Computer programming mean?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 smtClean="0"/>
              <a:t>What is a Computer program?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 smtClean="0"/>
              <a:t>What is an Algorithm?</a:t>
            </a:r>
            <a:endParaRPr lang="en-US" sz="2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 smtClean="0">
                <a:cs typeface="Consolas" panose="020B0609020204030204" pitchFamily="49" charset="0"/>
              </a:rPr>
              <a:t>What is C#?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cs typeface="Consolas" panose="020B0609020204030204" pitchFamily="49" charset="0"/>
              </a:rPr>
              <a:t>What is Visual Studio?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cs typeface="Consolas" panose="020B0609020204030204" pitchFamily="49" charset="0"/>
              </a:rPr>
              <a:t>How to make a simple “Hello, World!” program.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2256158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9144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 smtClean="0"/>
              <a:t>Computer Programming</a:t>
            </a:r>
            <a:endParaRPr lang="bg-BG" sz="3800" dirty="0"/>
          </a:p>
          <a:p>
            <a:pPr lvl="1">
              <a:lnSpc>
                <a:spcPct val="100000"/>
              </a:lnSpc>
            </a:pPr>
            <a:r>
              <a:rPr lang="bg-BG" sz="3600" dirty="0" smtClean="0"/>
              <a:t> </a:t>
            </a:r>
            <a:r>
              <a:rPr lang="en-US" sz="3600" dirty="0" smtClean="0"/>
              <a:t>Computer Program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 Basic Structure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 Algorithms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C# as a language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Microsoft Visual Studio as an IDE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How to create a simple program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“Hello, World!”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What is Computer Programming?</a:t>
            </a:r>
            <a:endParaRPr lang="en-US" dirty="0"/>
          </a:p>
        </p:txBody>
      </p:sp>
      <p:pic>
        <p:nvPicPr>
          <p:cNvPr id="1026" name="Picture 2" descr="E:\2.Work\98-361\resources\images\programming-is-a-r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516" y="1447800"/>
            <a:ext cx="5229225" cy="3238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7839" y="1676400"/>
            <a:ext cx="8113799" cy="4114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Computer Programming </a:t>
            </a:r>
            <a:r>
              <a:rPr lang="en-US" sz="3200" dirty="0" smtClean="0"/>
              <a:t>is the process of developing and implementing various sets of instructions to enable a computer to do a certain </a:t>
            </a:r>
            <a:r>
              <a:rPr lang="en-US" sz="3200" dirty="0" smtClean="0"/>
              <a:t>task</a:t>
            </a:r>
            <a:endParaRPr lang="bg-BG" sz="3200" dirty="0" smtClean="0"/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These instructions are considered to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Computer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Programs</a:t>
            </a:r>
            <a:endParaRPr lang="en-US" sz="32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Process </a:t>
            </a:r>
            <a:r>
              <a:rPr lang="en-US" dirty="0"/>
              <a:t>C</a:t>
            </a:r>
            <a:r>
              <a:rPr lang="en-US" dirty="0" smtClean="0"/>
              <a:t>alled - Computer Programming</a:t>
            </a:r>
            <a:endParaRPr lang="en-US" dirty="0"/>
          </a:p>
        </p:txBody>
      </p:sp>
      <p:pic>
        <p:nvPicPr>
          <p:cNvPr id="1026" name="Picture 2" descr="E:\2.Work\98-361\resources\images\computer_programm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09" y="3124200"/>
            <a:ext cx="4064000" cy="304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7146" y="1143000"/>
            <a:ext cx="7838466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sz="3200" dirty="0" smtClean="0"/>
              <a:t> </a:t>
            </a:r>
            <a:r>
              <a:rPr lang="en-US" sz="3200" dirty="0"/>
              <a:t>is a set of ordered and finite steps to solve a given </a:t>
            </a:r>
            <a:r>
              <a:rPr lang="en-US" sz="3200" dirty="0" smtClean="0"/>
              <a:t>problem.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An algorithm is developed in several steps: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Problem definition and development of algorithm </a:t>
            </a:r>
            <a:r>
              <a:rPr lang="en-US" sz="3000" dirty="0" smtClean="0"/>
              <a:t>model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Specification and designing of algorithm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Analysis of algorithm and its correctness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Implementation of algorithm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 testing</a:t>
            </a:r>
          </a:p>
          <a:p>
            <a:pPr lvl="1">
              <a:lnSpc>
                <a:spcPct val="100000"/>
              </a:lnSpc>
            </a:pP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Algorithms</a:t>
            </a:r>
            <a:endParaRPr lang="en-US" dirty="0"/>
          </a:p>
        </p:txBody>
      </p:sp>
      <p:pic>
        <p:nvPicPr>
          <p:cNvPr id="3075" name="Picture 3" descr="E:\2.Work\98-361\resources\images\algorith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154723"/>
            <a:ext cx="3344409" cy="25858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E:\2.Work\98-361\resources\images\design-algorithms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848" y="3796551"/>
            <a:ext cx="2819400" cy="27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0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009" y="1109990"/>
            <a:ext cx="11125200" cy="91440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Let us see a graphical representation of a simple example algorithm.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23446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10" name="Flowchart: Terminator 9"/>
          <p:cNvSpPr/>
          <p:nvPr/>
        </p:nvSpPr>
        <p:spPr>
          <a:xfrm>
            <a:off x="439431" y="2286000"/>
            <a:ext cx="1600200" cy="762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START</a:t>
            </a:r>
            <a:endParaRPr lang="bg-BG" sz="2800" dirty="0"/>
          </a:p>
        </p:txBody>
      </p:sp>
      <p:cxnSp>
        <p:nvCxnSpPr>
          <p:cNvPr id="12" name="Straight Arrow Connector 11"/>
          <p:cNvCxnSpPr>
            <a:stCxn id="10" idx="3"/>
            <a:endCxn id="14" idx="5"/>
          </p:cNvCxnSpPr>
          <p:nvPr/>
        </p:nvCxnSpPr>
        <p:spPr>
          <a:xfrm>
            <a:off x="2039631" y="2667000"/>
            <a:ext cx="42483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allelogram 13"/>
          <p:cNvSpPr/>
          <p:nvPr/>
        </p:nvSpPr>
        <p:spPr>
          <a:xfrm>
            <a:off x="2369220" y="2286000"/>
            <a:ext cx="1880211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INPUT X</a:t>
            </a:r>
            <a:endParaRPr lang="bg-BG" sz="2800" dirty="0"/>
          </a:p>
        </p:txBody>
      </p:sp>
      <p:sp>
        <p:nvSpPr>
          <p:cNvPr id="21" name="Parallelogram 20"/>
          <p:cNvSpPr/>
          <p:nvPr/>
        </p:nvSpPr>
        <p:spPr>
          <a:xfrm>
            <a:off x="4518999" y="2286000"/>
            <a:ext cx="1880211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INPUT Y</a:t>
            </a:r>
            <a:endParaRPr lang="bg-BG" sz="2800" dirty="0"/>
          </a:p>
        </p:txBody>
      </p:sp>
      <p:cxnSp>
        <p:nvCxnSpPr>
          <p:cNvPr id="23" name="Straight Arrow Connector 22"/>
          <p:cNvCxnSpPr>
            <a:stCxn id="14" idx="2"/>
            <a:endCxn id="21" idx="5"/>
          </p:cNvCxnSpPr>
          <p:nvPr/>
        </p:nvCxnSpPr>
        <p:spPr>
          <a:xfrm>
            <a:off x="4154181" y="2667000"/>
            <a:ext cx="46006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6303960" y="2667000"/>
            <a:ext cx="38387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ecision 25"/>
          <p:cNvSpPr/>
          <p:nvPr/>
        </p:nvSpPr>
        <p:spPr>
          <a:xfrm>
            <a:off x="6687831" y="2286000"/>
            <a:ext cx="1828800" cy="7620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X &gt; Y</a:t>
            </a:r>
            <a:endParaRPr lang="bg-BG" sz="2800" dirty="0"/>
          </a:p>
        </p:txBody>
      </p:sp>
      <p:cxnSp>
        <p:nvCxnSpPr>
          <p:cNvPr id="28" name="Straight Arrow Connector 27"/>
          <p:cNvCxnSpPr>
            <a:stCxn id="26" idx="2"/>
            <a:endCxn id="45" idx="0"/>
          </p:cNvCxnSpPr>
          <p:nvPr/>
        </p:nvCxnSpPr>
        <p:spPr>
          <a:xfrm flipH="1">
            <a:off x="7600795" y="3048000"/>
            <a:ext cx="1436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556641" y="2024390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False</a:t>
            </a:r>
            <a:endParaRPr lang="bg-BG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839765" y="3058180"/>
            <a:ext cx="829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True</a:t>
            </a:r>
            <a:endParaRPr lang="bg-BG" sz="2800" dirty="0"/>
          </a:p>
        </p:txBody>
      </p:sp>
      <p:cxnSp>
        <p:nvCxnSpPr>
          <p:cNvPr id="36" name="Straight Arrow Connector 35"/>
          <p:cNvCxnSpPr>
            <a:stCxn id="26" idx="3"/>
            <a:endCxn id="38" idx="5"/>
          </p:cNvCxnSpPr>
          <p:nvPr/>
        </p:nvCxnSpPr>
        <p:spPr>
          <a:xfrm>
            <a:off x="8516631" y="2667000"/>
            <a:ext cx="117823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arallelogram 37"/>
          <p:cNvSpPr/>
          <p:nvPr/>
        </p:nvSpPr>
        <p:spPr>
          <a:xfrm>
            <a:off x="9599612" y="2286000"/>
            <a:ext cx="22098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OUTPUT Y</a:t>
            </a:r>
            <a:endParaRPr lang="bg-BG" sz="2800" dirty="0"/>
          </a:p>
        </p:txBody>
      </p:sp>
      <p:sp>
        <p:nvSpPr>
          <p:cNvPr id="45" name="Parallelogram 44"/>
          <p:cNvSpPr/>
          <p:nvPr/>
        </p:nvSpPr>
        <p:spPr>
          <a:xfrm>
            <a:off x="6495895" y="3733800"/>
            <a:ext cx="22098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OUTPUT X</a:t>
            </a:r>
            <a:endParaRPr lang="bg-BG" sz="2800" dirty="0"/>
          </a:p>
        </p:txBody>
      </p:sp>
      <p:cxnSp>
        <p:nvCxnSpPr>
          <p:cNvPr id="49" name="Straight Arrow Connector 48"/>
          <p:cNvCxnSpPr>
            <a:stCxn id="45" idx="4"/>
          </p:cNvCxnSpPr>
          <p:nvPr/>
        </p:nvCxnSpPr>
        <p:spPr>
          <a:xfrm>
            <a:off x="7600795" y="4495800"/>
            <a:ext cx="1436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Terminator 50"/>
          <p:cNvSpPr/>
          <p:nvPr/>
        </p:nvSpPr>
        <p:spPr>
          <a:xfrm>
            <a:off x="6741987" y="5181600"/>
            <a:ext cx="1717615" cy="762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STOP</a:t>
            </a:r>
            <a:endParaRPr lang="bg-BG" sz="2800" dirty="0"/>
          </a:p>
        </p:txBody>
      </p:sp>
      <p:cxnSp>
        <p:nvCxnSpPr>
          <p:cNvPr id="53" name="Elbow Connector 52"/>
          <p:cNvCxnSpPr>
            <a:stCxn id="38" idx="4"/>
          </p:cNvCxnSpPr>
          <p:nvPr/>
        </p:nvCxnSpPr>
        <p:spPr>
          <a:xfrm rot="5400000">
            <a:off x="8258022" y="2392210"/>
            <a:ext cx="1790700" cy="3102281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91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1" grpId="0" animBg="1"/>
      <p:bldP spid="26" grpId="0" animBg="1"/>
      <p:bldP spid="29" grpId="0"/>
      <p:bldP spid="34" grpId="0"/>
      <p:bldP spid="38" grpId="0" animBg="1"/>
      <p:bldP spid="45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012" y="1143001"/>
            <a:ext cx="11125200" cy="1066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For more complex conditions it is better to use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decision tables</a:t>
            </a:r>
            <a:r>
              <a:rPr lang="en-US" sz="3000" dirty="0" smtClean="0"/>
              <a:t>.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01978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Algorithms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19946"/>
              </p:ext>
            </p:extLst>
          </p:nvPr>
        </p:nvGraphicFramePr>
        <p:xfrm>
          <a:off x="989012" y="2438400"/>
          <a:ext cx="10134600" cy="356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260"/>
                <a:gridCol w="1314454"/>
                <a:gridCol w="1314454"/>
                <a:gridCol w="1314454"/>
                <a:gridCol w="1308978"/>
              </a:tblGrid>
              <a:tr h="636976"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Case 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Case 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Case 4</a:t>
                      </a:r>
                      <a:endParaRPr lang="bg-BG" dirty="0"/>
                    </a:p>
                  </a:txBody>
                  <a:tcPr/>
                </a:tc>
              </a:tr>
              <a:tr h="731343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Has Membership?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bg-BG" dirty="0"/>
                    </a:p>
                  </a:txBody>
                  <a:tcPr/>
                </a:tc>
              </a:tr>
              <a:tr h="731343">
                <a:tc>
                  <a:txBody>
                    <a:bodyPr/>
                    <a:lstStyle/>
                    <a:p>
                      <a:r>
                        <a:rPr lang="en-US" dirty="0" smtClean="0"/>
                        <a:t>Has</a:t>
                      </a:r>
                      <a:r>
                        <a:rPr lang="en-US" baseline="0" dirty="0" smtClean="0"/>
                        <a:t> Special Holiday Discount?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bg-BG" dirty="0"/>
                    </a:p>
                  </a:txBody>
                  <a:tcPr/>
                </a:tc>
              </a:tr>
              <a:tr h="731343">
                <a:tc>
                  <a:txBody>
                    <a:bodyPr/>
                    <a:lstStyle/>
                    <a:p>
                      <a:r>
                        <a:rPr lang="en-US" dirty="0" smtClean="0"/>
                        <a:t>Has V.I.P.</a:t>
                      </a:r>
                      <a:r>
                        <a:rPr lang="en-US" baseline="0" dirty="0" smtClean="0"/>
                        <a:t> Status?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bg-BG" dirty="0"/>
                    </a:p>
                  </a:txBody>
                  <a:tcPr/>
                </a:tc>
              </a:tr>
              <a:tr h="731343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Discount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85%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35%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15%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0%</a:t>
                      </a:r>
                      <a:endParaRPr lang="bg-B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9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What is C#?</a:t>
            </a:r>
            <a:endParaRPr lang="en-US" dirty="0"/>
          </a:p>
        </p:txBody>
      </p:sp>
      <p:pic>
        <p:nvPicPr>
          <p:cNvPr id="3" name="Picture 2" descr="E:\2.Work\98-361\resources\images\C#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150201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2.Work\98-361\resources\images\softuni-code-wiz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079631"/>
            <a:ext cx="2268000" cy="23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2.Work\98-361\resources\images\mirror-softuni-code-wiz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13" y="4079631"/>
            <a:ext cx="2267472" cy="23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7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562" y="1507712"/>
            <a:ext cx="8071339" cy="43756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C# </a:t>
            </a:r>
            <a:r>
              <a:rPr lang="en-US" sz="3200" dirty="0" smtClean="0"/>
              <a:t>is </a:t>
            </a:r>
            <a:r>
              <a:rPr lang="en-US" sz="3200" dirty="0"/>
              <a:t>a programming language that is designed for building a variety of applications that run on the .NET </a:t>
            </a:r>
            <a:r>
              <a:rPr lang="en-US" sz="3200" dirty="0" smtClean="0"/>
              <a:t>Framework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Multi-paradigm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Simple</a:t>
            </a:r>
            <a:r>
              <a:rPr lang="en-US" sz="2800" dirty="0"/>
              <a:t>,</a:t>
            </a:r>
            <a:r>
              <a:rPr lang="en-US" sz="2800" dirty="0" smtClean="0"/>
              <a:t> modern and general-purpose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Strongly-typed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Object-oriented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19562" y="2286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 </a:t>
            </a:r>
            <a:r>
              <a:rPr lang="en-US" dirty="0"/>
              <a:t>a</a:t>
            </a:r>
            <a:r>
              <a:rPr lang="en-US" dirty="0" smtClean="0"/>
              <a:t>s a Language</a:t>
            </a:r>
            <a:endParaRPr lang="en-US" dirty="0"/>
          </a:p>
        </p:txBody>
      </p:sp>
      <p:pic>
        <p:nvPicPr>
          <p:cNvPr id="2050" name="Picture 2" descr="E:\2.Work\98-361\resources\images\guide-to-a-fully-functional-net-framework-in-windows-491204-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901" y="1219200"/>
            <a:ext cx="3760121" cy="2260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2.Work\98-361\resources\images\PitOfSuccessAf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3695523"/>
            <a:ext cx="3429000" cy="24910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502</Words>
  <Application>Microsoft Office PowerPoint</Application>
  <PresentationFormat>Custom</PresentationFormat>
  <Paragraphs>127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SoftUni 16x9</vt:lpstr>
      <vt:lpstr>3_SoftUni 16x9</vt:lpstr>
      <vt:lpstr>1_SoftUni 16x9</vt:lpstr>
      <vt:lpstr>2_SoftUni 16x9</vt:lpstr>
      <vt:lpstr>PowerPoint Presentation</vt:lpstr>
      <vt:lpstr>Table of Contents</vt:lpstr>
      <vt:lpstr>What is Computer Programming?</vt:lpstr>
      <vt:lpstr>PowerPoint Presentation</vt:lpstr>
      <vt:lpstr>PowerPoint Presentation</vt:lpstr>
      <vt:lpstr>PowerPoint Presentation</vt:lpstr>
      <vt:lpstr>PowerPoint Presentation</vt:lpstr>
      <vt:lpstr>What is C#?</vt:lpstr>
      <vt:lpstr>PowerPoint Presentation</vt:lpstr>
      <vt:lpstr>Visual Studio as an IDE</vt:lpstr>
      <vt:lpstr>Live Demo</vt:lpstr>
      <vt:lpstr>PowerPoint Presentation</vt:lpstr>
      <vt:lpstr>Summary</vt:lpstr>
      <vt:lpstr>Title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2016-06-22T15:12:05Z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